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56"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2"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2728F20-DB96-4731-85A2-B4C2ACB1B83D}" type="datetimeFigureOut">
              <a:rPr lang="it-IT" smtClean="0"/>
              <a:t>27/04/2018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4C44E9-8472-45D0-A28D-B1AB9BDAD093}"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92728F20-DB96-4731-85A2-B4C2ACB1B83D}" type="datetimeFigureOut">
              <a:rPr lang="it-IT" smtClean="0"/>
              <a:t>27/04/2018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4C44E9-8472-45D0-A28D-B1AB9BDAD093}"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2728F20-DB96-4731-85A2-B4C2ACB1B83D}" type="datetimeFigureOut">
              <a:rPr lang="it-IT" smtClean="0"/>
              <a:t>27/04/2018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4C44E9-8472-45D0-A28D-B1AB9BDAD093}" type="slidenum">
              <a:rPr lang="it-IT" smtClean="0"/>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92728F20-DB96-4731-85A2-B4C2ACB1B83D}" type="datetimeFigureOut">
              <a:rPr lang="it-IT" smtClean="0"/>
              <a:t>27/04/2018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4C44E9-8472-45D0-A28D-B1AB9BDAD093}" type="slidenum">
              <a:rPr lang="it-IT" smtClean="0"/>
              <a:t>‹N›</a:t>
            </a:fld>
            <a:endParaRPr lang="it-IT"/>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2728F20-DB96-4731-85A2-B4C2ACB1B83D}" type="datetimeFigureOut">
              <a:rPr lang="it-IT" smtClean="0"/>
              <a:t>27/04/2018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4C44E9-8472-45D0-A28D-B1AB9BDAD093}"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92728F20-DB96-4731-85A2-B4C2ACB1B83D}" type="datetimeFigureOut">
              <a:rPr lang="it-IT" smtClean="0"/>
              <a:t>27/04/2018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4C44E9-8472-45D0-A28D-B1AB9BDAD093}" type="slidenum">
              <a:rPr lang="it-IT" smtClean="0"/>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2728F20-DB96-4731-85A2-B4C2ACB1B83D}" type="datetimeFigureOut">
              <a:rPr lang="it-IT" smtClean="0"/>
              <a:t>27/04/2018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C4C44E9-8472-45D0-A28D-B1AB9BDAD093}"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92728F20-DB96-4731-85A2-B4C2ACB1B83D}" type="datetimeFigureOut">
              <a:rPr lang="it-IT" smtClean="0"/>
              <a:t>27/04/2018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C4C44E9-8472-45D0-A28D-B1AB9BDAD093}"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2728F20-DB96-4731-85A2-B4C2ACB1B83D}" type="datetimeFigureOut">
              <a:rPr lang="it-IT" smtClean="0"/>
              <a:t>27/04/2018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C4C44E9-8472-45D0-A28D-B1AB9BDAD093}"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2728F20-DB96-4731-85A2-B4C2ACB1B83D}" type="datetimeFigureOut">
              <a:rPr lang="it-IT" smtClean="0"/>
              <a:t>27/04/2018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4C44E9-8472-45D0-A28D-B1AB9BDAD093}" type="slidenum">
              <a:rPr lang="it-IT" smtClean="0"/>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2728F20-DB96-4731-85A2-B4C2ACB1B83D}" type="datetimeFigureOut">
              <a:rPr lang="it-IT" smtClean="0"/>
              <a:t>27/04/2018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4C44E9-8472-45D0-A28D-B1AB9BDAD093}" type="slidenum">
              <a:rPr lang="it-IT" smtClean="0"/>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2728F20-DB96-4731-85A2-B4C2ACB1B83D}" type="datetimeFigureOut">
              <a:rPr lang="it-IT" smtClean="0"/>
              <a:t>27/04/2018</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C4C44E9-8472-45D0-A28D-B1AB9BDAD093}" type="slidenum">
              <a:rPr lang="it-IT" smtClean="0"/>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marL="0" indent="0" algn="ctr">
              <a:buNone/>
            </a:pPr>
            <a:r>
              <a:rPr lang="it-IT" b="1" i="1" dirty="0"/>
              <a:t>La Federazione Italiana Associazioni Donatori di Sangue (FIDAS) è una federazione che rappresenta le numerose associazioni locali che operano nel campo della donazione di sangue. È membro del CIVIS (Coordinamento </a:t>
            </a:r>
            <a:r>
              <a:rPr lang="it-IT" b="1" i="1" dirty="0" err="1"/>
              <a:t>interassociativo</a:t>
            </a:r>
            <a:r>
              <a:rPr lang="it-IT" b="1" i="1" dirty="0"/>
              <a:t> del volontariato italiano del sangue) e ha sede a </a:t>
            </a:r>
            <a:r>
              <a:rPr lang="it-IT" b="1" i="1" dirty="0" smtClean="0"/>
              <a:t>Roma. La </a:t>
            </a:r>
            <a:r>
              <a:rPr lang="it-IT" b="1" i="1" dirty="0"/>
              <a:t>FIDAS è composta da associazioni di carattere regionale, provinciale, comunale, locale, aziendale, studentesco, che svolgono la loro attività nell'ambito delle leggi vigenti in materia trasfusionale. </a:t>
            </a:r>
          </a:p>
          <a:p>
            <a:pPr marL="0" indent="0" algn="ctr">
              <a:buNone/>
            </a:pPr>
            <a:endParaRPr lang="it-IT" b="1" i="1" dirty="0"/>
          </a:p>
        </p:txBody>
      </p:sp>
      <p:sp>
        <p:nvSpPr>
          <p:cNvPr id="2" name="Titolo 1"/>
          <p:cNvSpPr>
            <a:spLocks noGrp="1"/>
          </p:cNvSpPr>
          <p:nvPr>
            <p:ph type="title"/>
          </p:nvPr>
        </p:nvSpPr>
        <p:spPr/>
        <p:txBody>
          <a:bodyPr/>
          <a:lstStyle/>
          <a:p>
            <a:r>
              <a:rPr lang="it-IT" i="1" u="sng" dirty="0" smtClean="0">
                <a:solidFill>
                  <a:srgbClr val="FF0000"/>
                </a:solidFill>
                <a:effectLst>
                  <a:outerShdw blurRad="38100" dist="38100" dir="2700000" algn="tl">
                    <a:srgbClr val="000000">
                      <a:alpha val="43137"/>
                    </a:srgbClr>
                  </a:outerShdw>
                </a:effectLst>
              </a:rPr>
              <a:t>COS’E’ LA FIDAS</a:t>
            </a:r>
            <a:endParaRPr lang="it-IT" i="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429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8229600" cy="4709120"/>
          </a:xfrm>
        </p:spPr>
        <p:txBody>
          <a:bodyPr>
            <a:noAutofit/>
          </a:bodyPr>
          <a:lstStyle/>
          <a:p>
            <a:pPr marL="0" indent="0" algn="ctr">
              <a:buNone/>
            </a:pPr>
            <a:r>
              <a:rPr lang="it-IT" sz="1600" b="1" i="1" dirty="0"/>
              <a:t>Nel </a:t>
            </a:r>
            <a:r>
              <a:rPr lang="it-IT" sz="1600" b="1" i="1" dirty="0" smtClean="0"/>
              <a:t>1859 </a:t>
            </a:r>
            <a:r>
              <a:rPr lang="it-IT" sz="1600" b="1" i="1" dirty="0"/>
              <a:t>a </a:t>
            </a:r>
            <a:r>
              <a:rPr lang="it-IT" sz="1600" b="1" i="1" dirty="0" smtClean="0"/>
              <a:t>Torino </a:t>
            </a:r>
            <a:r>
              <a:rPr lang="it-IT" sz="1600" b="1" i="1" dirty="0"/>
              <a:t>con atto notarile, Cesare Rotta dell'Associazione donatori sangue Piemonte, Giovanni </a:t>
            </a:r>
            <a:r>
              <a:rPr lang="it-IT" sz="1600" b="1" i="1" dirty="0" err="1"/>
              <a:t>Faleschini</a:t>
            </a:r>
            <a:r>
              <a:rPr lang="it-IT" sz="1600" b="1" i="1" dirty="0"/>
              <a:t> dell'associazione friulana, Giobatta Ottonello dell'associazione Ligure, Domingo Rodino di Cairo Montenotte e Luigi Marenco di Ovada costituirono la Federazione Italiana Associazioni Donatori di Sangue - FIDAS. </a:t>
            </a:r>
          </a:p>
          <a:p>
            <a:pPr marL="0" indent="0" algn="ctr">
              <a:buNone/>
            </a:pPr>
            <a:r>
              <a:rPr lang="it-IT" sz="1600" b="1" i="1" dirty="0"/>
              <a:t>L'idea di una federazione delle associazioni donatori di sangue autonome ed indipendenti, si manifestò a seguito degli incontri avvenuti tra rappresentanti di associazioni della Liguria e del Piemonte i quali inizialmente intendevano studiare la possibilità di realizzare un'unione ligure piemontese, col preciso scopo di collaborare per una migliore organizzazione del sistema trasfusionale delle due regioni. Si interpellarono anche gli esponenti di associazioni di altre regioni, i quali, consapevoli della necessità di riunire e coordinare l'attività di numerosi gruppi autonomi e di tutelare gli interessi morali degli stessi attraverso un organismo che li rappresentasse tutti, dimostrarono vivo interesse al progetto. </a:t>
            </a:r>
          </a:p>
          <a:p>
            <a:pPr marL="0" indent="0" algn="ctr">
              <a:buNone/>
            </a:pPr>
            <a:r>
              <a:rPr lang="it-IT" sz="1600" b="1" i="1" dirty="0" smtClean="0"/>
              <a:t>Deve </a:t>
            </a:r>
            <a:r>
              <a:rPr lang="it-IT" sz="1600" b="1" i="1" dirty="0"/>
              <a:t>essere garantita la giusta destinazione del sangue offerto e deve essere evitata ogni speculazione che potrebbe essere fatta su di esso. </a:t>
            </a:r>
          </a:p>
          <a:p>
            <a:pPr marL="0" indent="0" algn="ctr">
              <a:buNone/>
            </a:pPr>
            <a:r>
              <a:rPr lang="it-IT" sz="1600" b="1" i="1" dirty="0"/>
              <a:t>La FIDAS, fedele alla scelta dei suoi fondatori, si ripromette di rappresentare tutte le associazioni autonome ed indipendenti aderenti, in modo da contenere validamente aberrazioni di scopi e storture nel campo delle attività trasfusionali</a:t>
            </a:r>
            <a:r>
              <a:rPr lang="it-IT" sz="1600" b="1" i="1" dirty="0" smtClean="0"/>
              <a:t>. Il </a:t>
            </a:r>
            <a:r>
              <a:rPr lang="it-IT" sz="1600" b="1" i="1" dirty="0"/>
              <a:t>professor Cesare Rotta fu il primo presidente nazionale della Federazione. </a:t>
            </a:r>
          </a:p>
          <a:p>
            <a:pPr algn="ctr"/>
            <a:endParaRPr lang="it-IT" sz="1600" b="1" i="1" dirty="0"/>
          </a:p>
        </p:txBody>
      </p:sp>
      <p:sp>
        <p:nvSpPr>
          <p:cNvPr id="2" name="Titolo 1"/>
          <p:cNvSpPr>
            <a:spLocks noGrp="1"/>
          </p:cNvSpPr>
          <p:nvPr>
            <p:ph type="title"/>
          </p:nvPr>
        </p:nvSpPr>
        <p:spPr/>
        <p:txBody>
          <a:bodyPr/>
          <a:lstStyle/>
          <a:p>
            <a:r>
              <a:rPr lang="it-IT" b="1" i="1" u="sng" dirty="0" smtClean="0">
                <a:solidFill>
                  <a:srgbClr val="FF0000"/>
                </a:solidFill>
                <a:effectLst>
                  <a:outerShdw blurRad="38100" dist="38100" dir="2700000" algn="tl">
                    <a:srgbClr val="000000">
                      <a:alpha val="43137"/>
                    </a:srgbClr>
                  </a:outerShdw>
                </a:effectLst>
              </a:rPr>
              <a:t>LA STORIA</a:t>
            </a:r>
            <a:endParaRPr lang="it-IT" b="1" i="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8779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pPr marL="0" indent="0" algn="ctr">
              <a:buNone/>
            </a:pPr>
            <a:r>
              <a:rPr lang="it-IT" b="1" i="1" dirty="0" smtClean="0"/>
              <a:t>La </a:t>
            </a:r>
            <a:r>
              <a:rPr lang="it-IT" b="1" i="1" dirty="0"/>
              <a:t>donazione di sangue è l'azione di un singolo individuo, agente volontariamente in maniera spontanea o concordata, finalizzata al privarsi di una determinata quantità del proprio sangue o di suoi componenti, affinché venga utilizzata per scopi medici. </a:t>
            </a:r>
          </a:p>
          <a:p>
            <a:pPr marL="0" indent="0" algn="ctr">
              <a:buNone/>
            </a:pPr>
            <a:r>
              <a:rPr lang="it-IT" b="1" i="1" dirty="0" smtClean="0"/>
              <a:t>Può </a:t>
            </a:r>
            <a:r>
              <a:rPr lang="it-IT" b="1" i="1" dirty="0"/>
              <a:t>essere dettata da puro spirito di solidarietà, totalmente gratuita, </a:t>
            </a:r>
            <a:r>
              <a:rPr lang="it-IT" b="1" i="1" dirty="0" smtClean="0"/>
              <a:t>oppure </a:t>
            </a:r>
            <a:r>
              <a:rPr lang="it-IT" b="1" i="1" dirty="0"/>
              <a:t>può avere una controparte economica: su 180 stati osservati dall'Organizzazione mondiale della sanità nel 2013 in 57 stati il 100% delle donazioni di sangue risultavano non retribuite e in 74 stati più del 90% del sangue raccolto proveniva da donatori volontari non </a:t>
            </a:r>
            <a:r>
              <a:rPr lang="it-IT" b="1" i="1" dirty="0" smtClean="0"/>
              <a:t>retribuiti. </a:t>
            </a:r>
            <a:endParaRPr lang="it-IT" b="1" i="1" dirty="0"/>
          </a:p>
          <a:p>
            <a:pPr marL="0" indent="0" algn="ctr">
              <a:buNone/>
            </a:pPr>
            <a:r>
              <a:rPr lang="it-IT" b="1" i="1" dirty="0" smtClean="0"/>
              <a:t>La </a:t>
            </a:r>
            <a:r>
              <a:rPr lang="it-IT" b="1" i="1" dirty="0"/>
              <a:t>donazione in Italia è esclusivamente a titolo gratuito. </a:t>
            </a:r>
          </a:p>
          <a:p>
            <a:pPr marL="0" indent="0" algn="ctr">
              <a:buNone/>
            </a:pPr>
            <a:r>
              <a:rPr lang="it-IT" b="1" i="1" dirty="0" smtClean="0"/>
              <a:t>La </a:t>
            </a:r>
            <a:r>
              <a:rPr lang="it-IT" b="1" i="1" dirty="0"/>
              <a:t>quantità di sangue prelevato e le modalità possono variare. La raccolta può essere fatta per semplice deflusso dopo puntura venosa, o grazie ad attrezzature automatizzate che prelevano solo specifiche porzioni del sangue in </a:t>
            </a:r>
            <a:r>
              <a:rPr lang="it-IT" b="1" i="1" dirty="0" smtClean="0"/>
              <a:t>aferesi. </a:t>
            </a:r>
            <a:r>
              <a:rPr lang="it-IT" b="1" i="1" dirty="0"/>
              <a:t>La maggior parte dei componenti del sangue utilizzato per le trasfusioni hanno una vita breve e il mantenimento di una fornitura costante è un problema persistente. </a:t>
            </a:r>
          </a:p>
          <a:p>
            <a:pPr marL="0" indent="0" algn="ctr">
              <a:buNone/>
            </a:pPr>
            <a:r>
              <a:rPr lang="it-IT" b="1" i="1" dirty="0" smtClean="0"/>
              <a:t> </a:t>
            </a:r>
            <a:endParaRPr lang="it-IT" b="1" i="1" dirty="0"/>
          </a:p>
        </p:txBody>
      </p:sp>
      <p:sp>
        <p:nvSpPr>
          <p:cNvPr id="2" name="Titolo 1"/>
          <p:cNvSpPr>
            <a:spLocks noGrp="1"/>
          </p:cNvSpPr>
          <p:nvPr>
            <p:ph type="title"/>
          </p:nvPr>
        </p:nvSpPr>
        <p:spPr/>
        <p:txBody>
          <a:bodyPr/>
          <a:lstStyle/>
          <a:p>
            <a:r>
              <a:rPr lang="it-IT" b="1" i="1" u="sng" dirty="0" smtClean="0">
                <a:solidFill>
                  <a:srgbClr val="FF0000"/>
                </a:solidFill>
                <a:effectLst>
                  <a:outerShdw blurRad="38100" dist="38100" dir="2700000" algn="tl">
                    <a:srgbClr val="000000">
                      <a:alpha val="43137"/>
                    </a:srgbClr>
                  </a:outerShdw>
                </a:effectLst>
              </a:rPr>
              <a:t>DI COSA SI OCCUPA?</a:t>
            </a:r>
            <a:endParaRPr lang="it-IT" b="1" i="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0028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55576" y="1484784"/>
            <a:ext cx="7408333" cy="3450696"/>
          </a:xfrm>
        </p:spPr>
        <p:txBody>
          <a:bodyPr>
            <a:normAutofit fontScale="25000" lnSpcReduction="20000"/>
          </a:bodyPr>
          <a:lstStyle/>
          <a:p>
            <a:endParaRPr lang="it-IT" dirty="0"/>
          </a:p>
          <a:p>
            <a:pPr marL="0" indent="0" algn="ctr">
              <a:buNone/>
            </a:pPr>
            <a:r>
              <a:rPr lang="it-IT" sz="6400" b="1" i="1" dirty="0"/>
              <a:t>Perché salvi una vita!</a:t>
            </a:r>
          </a:p>
          <a:p>
            <a:pPr marL="0" indent="0" algn="ctr">
              <a:buNone/>
            </a:pPr>
            <a:r>
              <a:rPr lang="it-IT" sz="6400" b="1" i="1" dirty="0"/>
              <a:t> Donare il sangue salva una vita, anzi tre. Da ogni sacca di sangue intero donata possono essere prodotte fino a tre sacche mediante separazione degli emocomponenti: concentrati eritrocitari, concentrati piastrinici, plasma. </a:t>
            </a:r>
          </a:p>
          <a:p>
            <a:pPr marL="0" indent="0" algn="ctr">
              <a:buNone/>
            </a:pPr>
            <a:r>
              <a:rPr lang="it-IT" sz="6400" b="1" i="1" dirty="0"/>
              <a:t>Perché aiuti molte persone!</a:t>
            </a:r>
          </a:p>
          <a:p>
            <a:pPr marL="0" indent="0" algn="ctr">
              <a:buNone/>
            </a:pPr>
            <a:r>
              <a:rPr lang="it-IT" sz="6400" b="1" i="1" dirty="0"/>
              <a:t> Permette non solo di salvare la vita a chi è vittima di un incidente o a chi necessità di sangue per i trapianti o le operazioni chirurgiche, ma soprattutto alle migliaia di persone che soffrono di patologie legate al sangue e che necessitano in maniera periodica o addirittura giornaliera di trasfusioni e farmaci plasma derivati. </a:t>
            </a:r>
          </a:p>
          <a:p>
            <a:pPr marL="0" indent="0" algn="ctr">
              <a:buNone/>
            </a:pPr>
            <a:r>
              <a:rPr lang="it-IT" sz="6400" b="1" i="1" dirty="0"/>
              <a:t>Perché ti tieni sotto controllo!</a:t>
            </a:r>
          </a:p>
          <a:p>
            <a:pPr marL="0" indent="0" algn="ctr">
              <a:buNone/>
            </a:pPr>
            <a:r>
              <a:rPr lang="it-IT" sz="6400" b="1" i="1" dirty="0"/>
              <a:t> Donare sangue periodicamente garantisce un controllo costante del nostro stato di salute, attraverso visite sanitarie da parte dei medici </a:t>
            </a:r>
            <a:r>
              <a:rPr lang="it-IT" sz="6400" b="1" i="1" dirty="0" err="1"/>
              <a:t>prelevatori</a:t>
            </a:r>
            <a:r>
              <a:rPr lang="it-IT" sz="6400" b="1" i="1" dirty="0"/>
              <a:t> e accurati esami di laboratorio, in modo assolutamente gratuito e nel pieno rispetto della privacy. </a:t>
            </a:r>
          </a:p>
          <a:p>
            <a:pPr marL="0" indent="0" algn="ctr">
              <a:buNone/>
            </a:pPr>
            <a:r>
              <a:rPr lang="it-IT" sz="6400" b="1" i="1" dirty="0"/>
              <a:t>Perché aiuti a garantire l'autosufficienza!</a:t>
            </a:r>
          </a:p>
          <a:p>
            <a:pPr marL="0" indent="0" algn="ctr">
              <a:buNone/>
            </a:pPr>
            <a:r>
              <a:rPr lang="it-IT" sz="6400" b="1" i="1" dirty="0"/>
              <a:t> Per garantire l'autosufficienza, specie per i </a:t>
            </a:r>
            <a:r>
              <a:rPr lang="it-IT" sz="6400" b="1" i="1" dirty="0" err="1"/>
              <a:t>plasmaderivati</a:t>
            </a:r>
            <a:r>
              <a:rPr lang="it-IT" sz="6400" b="1" i="1" dirty="0"/>
              <a:t>. Solo i Donatori periodici e l’aumento di nuovi Donatori, può far fronte al costante aumento del fabbisogno di sangue ed emoderivati. </a:t>
            </a:r>
          </a:p>
          <a:p>
            <a:pPr marL="0" indent="0" algn="ctr">
              <a:buNone/>
            </a:pPr>
            <a:r>
              <a:rPr lang="it-IT" sz="6400" b="1" i="1" dirty="0"/>
              <a:t>Perché il sangue non si fabbrica!</a:t>
            </a:r>
          </a:p>
          <a:p>
            <a:pPr marL="0" indent="0" algn="ctr">
              <a:buNone/>
            </a:pPr>
            <a:r>
              <a:rPr lang="it-IT" sz="6400" b="1" i="1" dirty="0"/>
              <a:t> Il sangue umano è un prodotto naturale e non riproducibile artificialmente in laboratorio. Solo la donazione volontaria, anonima, gratuita e responsabile dei Donatori ci permette di raccoglierlo. </a:t>
            </a:r>
          </a:p>
          <a:p>
            <a:endParaRPr lang="it-IT" dirty="0"/>
          </a:p>
          <a:p>
            <a:endParaRPr lang="it-IT" dirty="0"/>
          </a:p>
        </p:txBody>
      </p:sp>
      <p:sp>
        <p:nvSpPr>
          <p:cNvPr id="2" name="Titolo 1"/>
          <p:cNvSpPr>
            <a:spLocks noGrp="1"/>
          </p:cNvSpPr>
          <p:nvPr>
            <p:ph type="title"/>
          </p:nvPr>
        </p:nvSpPr>
        <p:spPr/>
        <p:txBody>
          <a:bodyPr/>
          <a:lstStyle/>
          <a:p>
            <a:r>
              <a:rPr lang="it-IT" b="1" i="1" u="sng" dirty="0" smtClean="0">
                <a:solidFill>
                  <a:srgbClr val="FF0000"/>
                </a:solidFill>
                <a:effectLst>
                  <a:outerShdw blurRad="38100" dist="38100" dir="2700000" algn="tl">
                    <a:srgbClr val="000000">
                      <a:alpha val="43137"/>
                    </a:srgbClr>
                  </a:outerShdw>
                </a:effectLst>
              </a:rPr>
              <a:t>PERCHE’ DONARE (PARTE 1)</a:t>
            </a:r>
            <a:endParaRPr lang="it-IT" b="1" i="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3918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99592" y="1628800"/>
            <a:ext cx="7408333" cy="3450696"/>
          </a:xfrm>
        </p:spPr>
        <p:txBody>
          <a:bodyPr>
            <a:normAutofit fontScale="25000" lnSpcReduction="20000"/>
          </a:bodyPr>
          <a:lstStyle/>
          <a:p>
            <a:pPr marL="0" indent="0">
              <a:buNone/>
            </a:pPr>
            <a:endParaRPr lang="it-IT" dirty="0"/>
          </a:p>
          <a:p>
            <a:pPr marL="0" indent="0" algn="ctr">
              <a:buNone/>
            </a:pPr>
            <a:r>
              <a:rPr lang="it-IT" sz="7200" b="1" i="1" dirty="0"/>
              <a:t>Perché servono solo pochi minuti!</a:t>
            </a:r>
          </a:p>
          <a:p>
            <a:pPr marL="0" indent="0" algn="ctr">
              <a:buNone/>
            </a:pPr>
            <a:r>
              <a:rPr lang="it-IT" sz="7200" b="1" i="1" dirty="0"/>
              <a:t> Donare sangue non comporta un notevole dispendio di tempo. La donazione dura pochi minuti, nella piena tutela del donatore e nel rispetto di precise normative nazionali. </a:t>
            </a:r>
          </a:p>
          <a:p>
            <a:pPr marL="0" indent="0" algn="ctr">
              <a:buNone/>
            </a:pPr>
            <a:r>
              <a:rPr lang="it-IT" sz="7200" b="1" i="1" dirty="0"/>
              <a:t>Perché non fa male!</a:t>
            </a:r>
          </a:p>
          <a:p>
            <a:pPr marL="0" indent="0" algn="ctr">
              <a:buNone/>
            </a:pPr>
            <a:r>
              <a:rPr lang="it-IT" sz="7200" b="1" i="1" dirty="0"/>
              <a:t> Donare il sangue è "indolore", non dannoso per la salute e assolutamente sicuro perché tutto il materiale utilizzato è monouso. La donazione non comporta alcun disagio fisico e il sangue donato viene riprodotto in brevissimo tempo dal nostro organismo. </a:t>
            </a:r>
          </a:p>
          <a:p>
            <a:pPr marL="0" indent="0" algn="ctr">
              <a:buNone/>
            </a:pPr>
            <a:r>
              <a:rPr lang="it-IT" sz="7200" b="1" i="1" dirty="0"/>
              <a:t>Perché possiamo farlo tutti!</a:t>
            </a:r>
          </a:p>
          <a:p>
            <a:pPr marL="0" indent="0" algn="ctr">
              <a:buNone/>
            </a:pPr>
            <a:r>
              <a:rPr lang="it-IT" sz="7200" b="1" i="1" dirty="0"/>
              <a:t> Per donare il sangue non bisogna essere superuomini né eroi, è sufficiente essere sani ed aver compiuto diciotto anni. </a:t>
            </a:r>
          </a:p>
          <a:p>
            <a:pPr marL="0" indent="0" algn="ctr">
              <a:buNone/>
            </a:pPr>
            <a:r>
              <a:rPr lang="it-IT" sz="7200" b="1" i="1" dirty="0"/>
              <a:t>Perché è un dovere!</a:t>
            </a:r>
          </a:p>
          <a:p>
            <a:pPr marL="0" indent="0" algn="ctr">
              <a:buNone/>
            </a:pPr>
            <a:r>
              <a:rPr lang="it-IT" sz="7200" b="1" i="1" dirty="0"/>
              <a:t> Donare il sangue è un gesto di solidarietà, altruismo. Un dovere sociale</a:t>
            </a:r>
            <a:r>
              <a:rPr lang="it-IT" sz="7200" b="1" i="1" dirty="0" smtClean="0"/>
              <a:t>.</a:t>
            </a:r>
            <a:endParaRPr lang="it-IT" sz="7200" b="1" i="1" dirty="0"/>
          </a:p>
          <a:p>
            <a:pPr marL="0" indent="0" algn="ctr">
              <a:buNone/>
            </a:pPr>
            <a:r>
              <a:rPr lang="it-IT" sz="7200" b="1" i="1" dirty="0"/>
              <a:t>Perché è utile!</a:t>
            </a:r>
          </a:p>
          <a:p>
            <a:pPr marL="0" indent="0" algn="ctr">
              <a:buNone/>
            </a:pPr>
            <a:r>
              <a:rPr lang="it-IT" sz="7200" b="1" i="1" dirty="0"/>
              <a:t> Perché tutti potremmo avere bisogno di sangue.</a:t>
            </a:r>
          </a:p>
          <a:p>
            <a:pPr marL="0" indent="0" algn="ctr">
              <a:buNone/>
            </a:pPr>
            <a:r>
              <a:rPr lang="it-IT" sz="7200" b="1" i="1" dirty="0"/>
              <a:t> Anche tu! </a:t>
            </a:r>
          </a:p>
          <a:p>
            <a:endParaRPr lang="it-IT" dirty="0"/>
          </a:p>
          <a:p>
            <a:endParaRPr lang="it-IT" dirty="0"/>
          </a:p>
        </p:txBody>
      </p:sp>
      <p:sp>
        <p:nvSpPr>
          <p:cNvPr id="2" name="Titolo 1"/>
          <p:cNvSpPr>
            <a:spLocks noGrp="1"/>
          </p:cNvSpPr>
          <p:nvPr>
            <p:ph type="title"/>
          </p:nvPr>
        </p:nvSpPr>
        <p:spPr/>
        <p:txBody>
          <a:bodyPr/>
          <a:lstStyle/>
          <a:p>
            <a:r>
              <a:rPr lang="it-IT" b="1" i="1" u="sng" dirty="0" smtClean="0">
                <a:solidFill>
                  <a:srgbClr val="FF0000"/>
                </a:solidFill>
                <a:effectLst>
                  <a:outerShdw blurRad="38100" dist="38100" dir="2700000" algn="tl">
                    <a:srgbClr val="000000">
                      <a:alpha val="43137"/>
                    </a:srgbClr>
                  </a:outerShdw>
                </a:effectLst>
              </a:rPr>
              <a:t>PERCHE’ DONARE (PARTE 2 )</a:t>
            </a:r>
            <a:endParaRPr lang="it-IT" b="1" i="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45193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1052736"/>
            <a:ext cx="7772400" cy="1470025"/>
          </a:xfrm>
        </p:spPr>
        <p:txBody>
          <a:bodyPr>
            <a:normAutofit/>
          </a:bodyPr>
          <a:lstStyle/>
          <a:p>
            <a:r>
              <a:rPr lang="it-IT" sz="3600" b="1" i="1" u="sng" dirty="0" smtClean="0">
                <a:solidFill>
                  <a:srgbClr val="FF0000"/>
                </a:solidFill>
                <a:effectLst>
                  <a:outerShdw blurRad="38100" dist="38100" dir="2700000" algn="tl">
                    <a:srgbClr val="000000">
                      <a:alpha val="43137"/>
                    </a:srgbClr>
                  </a:outerShdw>
                </a:effectLst>
              </a:rPr>
              <a:t>UN PO’ DI DATI</a:t>
            </a:r>
            <a:endParaRPr lang="it-IT" sz="3600" b="1" i="1" u="sng"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259632" y="2852936"/>
            <a:ext cx="6400800" cy="2592288"/>
          </a:xfrm>
        </p:spPr>
        <p:txBody>
          <a:bodyPr>
            <a:noAutofit/>
          </a:bodyPr>
          <a:lstStyle/>
          <a:p>
            <a:r>
              <a:rPr lang="it-IT" sz="1800" b="1" i="1" dirty="0" smtClean="0">
                <a:solidFill>
                  <a:schemeClr val="tx1"/>
                </a:solidFill>
              </a:rPr>
              <a:t>La donazione di quest’anno è in linea con quella dell’anno scorso. Quest’anno il plasma raccolto è minore del 7% rispetto all’anno scorso mentre il sangue è più del 2%.nel 2012\13 ci sono stati il maggior numero di donatori, con poco più di 460mila donatori. Le regioni con più donatori sono: 1 Emilia Romagna 2 Lombardia 3 Toscana 4 Piemonte.</a:t>
            </a:r>
          </a:p>
          <a:p>
            <a:r>
              <a:rPr lang="it-IT" sz="1800" b="1" i="1" dirty="0" smtClean="0">
                <a:solidFill>
                  <a:schemeClr val="tx1"/>
                </a:solidFill>
              </a:rPr>
              <a:t>In Lombardia ci sono due centri </a:t>
            </a:r>
            <a:r>
              <a:rPr lang="it-IT" sz="1800" b="1" i="1" dirty="0" err="1" smtClean="0">
                <a:solidFill>
                  <a:schemeClr val="tx1"/>
                </a:solidFill>
              </a:rPr>
              <a:t>fidas</a:t>
            </a:r>
            <a:r>
              <a:rPr lang="it-IT" sz="1800" b="1" i="1" dirty="0" smtClean="0">
                <a:solidFill>
                  <a:schemeClr val="tx1"/>
                </a:solidFill>
              </a:rPr>
              <a:t> uno a Milano (Porta nuova) e l’altro a Bergamo (Viale </a:t>
            </a:r>
            <a:r>
              <a:rPr lang="it-IT" sz="1800" b="1" i="1" dirty="0" err="1" smtClean="0">
                <a:solidFill>
                  <a:schemeClr val="tx1"/>
                </a:solidFill>
              </a:rPr>
              <a:t>Pirovanol</a:t>
            </a:r>
            <a:r>
              <a:rPr lang="it-IT" sz="1800" b="1" i="1" dirty="0" smtClean="0">
                <a:solidFill>
                  <a:schemeClr val="tx1"/>
                </a:solidFill>
              </a:rPr>
              <a:t>)</a:t>
            </a:r>
            <a:endParaRPr lang="it-IT" sz="1800" b="1" i="1" dirty="0">
              <a:solidFill>
                <a:schemeClr val="tx1"/>
              </a:solidFill>
            </a:endParaRPr>
          </a:p>
        </p:txBody>
      </p:sp>
    </p:spTree>
    <p:extLst>
      <p:ext uri="{BB962C8B-B14F-4D97-AF65-F5344CB8AC3E}">
        <p14:creationId xmlns:p14="http://schemas.microsoft.com/office/powerpoint/2010/main" val="3500633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772816"/>
            <a:ext cx="7408333" cy="3450696"/>
          </a:xfrm>
        </p:spPr>
        <p:txBody>
          <a:bodyPr>
            <a:normAutofit/>
          </a:bodyPr>
          <a:lstStyle/>
          <a:p>
            <a:pPr algn="ctr"/>
            <a:r>
              <a:rPr lang="it-IT" sz="3200" b="1" i="1" dirty="0" err="1" smtClean="0"/>
              <a:t>Ruffaldi</a:t>
            </a:r>
            <a:r>
              <a:rPr lang="it-IT" sz="3200" b="1" i="1" dirty="0" smtClean="0"/>
              <a:t> Pietro,</a:t>
            </a:r>
          </a:p>
          <a:p>
            <a:pPr algn="ctr"/>
            <a:r>
              <a:rPr lang="it-IT" sz="3200" b="1" i="1" dirty="0" smtClean="0"/>
              <a:t>De Luca Alessandro</a:t>
            </a:r>
          </a:p>
          <a:p>
            <a:pPr algn="ctr"/>
            <a:r>
              <a:rPr lang="it-IT" sz="3200" b="1" i="1" dirty="0" smtClean="0"/>
              <a:t>De </a:t>
            </a:r>
            <a:r>
              <a:rPr lang="it-IT" sz="3200" b="1" i="1" dirty="0" err="1" smtClean="0"/>
              <a:t>Fiores</a:t>
            </a:r>
            <a:r>
              <a:rPr lang="it-IT" sz="3200" b="1" i="1" dirty="0" smtClean="0"/>
              <a:t> Davide</a:t>
            </a:r>
          </a:p>
          <a:p>
            <a:pPr algn="ctr"/>
            <a:r>
              <a:rPr lang="it-IT" sz="3200" b="1" i="1" dirty="0" smtClean="0"/>
              <a:t>Gallo Davide</a:t>
            </a:r>
          </a:p>
          <a:p>
            <a:pPr algn="ctr"/>
            <a:r>
              <a:rPr lang="it-IT" sz="3200" b="1" i="1" dirty="0" smtClean="0"/>
              <a:t>De </a:t>
            </a:r>
            <a:r>
              <a:rPr lang="it-IT" sz="3200" b="1" i="1" dirty="0" err="1" smtClean="0"/>
              <a:t>Simine</a:t>
            </a:r>
            <a:r>
              <a:rPr lang="it-IT" sz="3200" b="1" i="1" dirty="0" smtClean="0"/>
              <a:t> Patrick</a:t>
            </a:r>
            <a:endParaRPr lang="it-IT" sz="3200" b="1" i="1" dirty="0"/>
          </a:p>
        </p:txBody>
      </p:sp>
      <p:sp>
        <p:nvSpPr>
          <p:cNvPr id="3" name="Titolo 2"/>
          <p:cNvSpPr>
            <a:spLocks noGrp="1"/>
          </p:cNvSpPr>
          <p:nvPr>
            <p:ph type="title"/>
          </p:nvPr>
        </p:nvSpPr>
        <p:spPr/>
        <p:txBody>
          <a:bodyPr/>
          <a:lstStyle/>
          <a:p>
            <a:r>
              <a:rPr lang="it-IT" b="1" i="1" u="sng" dirty="0" smtClean="0">
                <a:solidFill>
                  <a:srgbClr val="FF0000"/>
                </a:solidFill>
                <a:effectLst>
                  <a:outerShdw blurRad="38100" dist="38100" dir="2700000" algn="tl">
                    <a:srgbClr val="000000">
                      <a:alpha val="43137"/>
                    </a:srgbClr>
                  </a:outerShdw>
                </a:effectLst>
              </a:rPr>
              <a:t>DONA ANCHE TU</a:t>
            </a:r>
            <a:endParaRPr lang="it-IT" b="1" i="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83500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1487</TotalTime>
  <Words>997</Words>
  <Application>Microsoft Office PowerPoint</Application>
  <PresentationFormat>Presentazione su schermo (4:3)</PresentationFormat>
  <Paragraphs>47</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Onde</vt:lpstr>
      <vt:lpstr>COS’E’ LA FIDAS</vt:lpstr>
      <vt:lpstr>LA STORIA</vt:lpstr>
      <vt:lpstr>DI COSA SI OCCUPA?</vt:lpstr>
      <vt:lpstr>PERCHE’ DONARE (PARTE 1)</vt:lpstr>
      <vt:lpstr>PERCHE’ DONARE (PARTE 2 )</vt:lpstr>
      <vt:lpstr>UN PO’ DI DATI</vt:lpstr>
      <vt:lpstr>DONA ANCHE TU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PO’ DI DATI</dc:title>
  <dc:creator>Gerry</dc:creator>
  <cp:lastModifiedBy>admin</cp:lastModifiedBy>
  <cp:revision>8</cp:revision>
  <dcterms:created xsi:type="dcterms:W3CDTF">2018-04-26T05:11:32Z</dcterms:created>
  <dcterms:modified xsi:type="dcterms:W3CDTF">2018-04-27T10:21:32Z</dcterms:modified>
</cp:coreProperties>
</file>